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4"/>
  </p:sldMasterIdLst>
  <p:notesMasterIdLst>
    <p:notesMasterId r:id="rId27"/>
  </p:notesMasterIdLst>
  <p:sldIdLst>
    <p:sldId id="256" r:id="rId5"/>
    <p:sldId id="287" r:id="rId6"/>
    <p:sldId id="258" r:id="rId7"/>
    <p:sldId id="303" r:id="rId8"/>
    <p:sldId id="284" r:id="rId9"/>
    <p:sldId id="260" r:id="rId10"/>
    <p:sldId id="262" r:id="rId11"/>
    <p:sldId id="304" r:id="rId12"/>
    <p:sldId id="285" r:id="rId13"/>
    <p:sldId id="282" r:id="rId14"/>
    <p:sldId id="283" r:id="rId15"/>
    <p:sldId id="291" r:id="rId16"/>
    <p:sldId id="286" r:id="rId17"/>
    <p:sldId id="296" r:id="rId18"/>
    <p:sldId id="288" r:id="rId19"/>
    <p:sldId id="305" r:id="rId20"/>
    <p:sldId id="292" r:id="rId21"/>
    <p:sldId id="295" r:id="rId22"/>
    <p:sldId id="297" r:id="rId23"/>
    <p:sldId id="294" r:id="rId24"/>
    <p:sldId id="298" r:id="rId25"/>
    <p:sldId id="306" r:id="rId2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D9A73-C6B5-424A-97D2-81E07F040744}" v="2" dt="2020-11-14T14:12:29.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p:cViewPr varScale="1">
        <p:scale>
          <a:sx n="90" d="100"/>
          <a:sy n="90" d="100"/>
        </p:scale>
        <p:origin x="1338" y="78"/>
      </p:cViewPr>
      <p:guideLst>
        <p:guide orient="horz" pos="2160"/>
        <p:guide pos="2880"/>
      </p:guideLst>
    </p:cSldViewPr>
  </p:slideViewPr>
  <p:notesTextViewPr>
    <p:cViewPr>
      <p:scale>
        <a:sx n="1" d="1"/>
        <a:sy n="1" d="1"/>
      </p:scale>
      <p:origin x="0" y="0"/>
    </p:cViewPr>
  </p:notesTextViewPr>
  <p:sorterViewPr>
    <p:cViewPr>
      <p:scale>
        <a:sx n="100" d="100"/>
        <a:sy n="100" d="100"/>
      </p:scale>
      <p:origin x="0" y="-127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3526608-7264-4F30-A567-A85F7217E4A0}" type="datetimeFigureOut">
              <a:rPr lang="en-US" smtClean="0"/>
              <a:t>11/23/2020</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0E5004DB-29A7-42D9-B04D-29F98A92297C}" type="slidenum">
              <a:rPr lang="en-US" smtClean="0"/>
              <a:t>‹#›</a:t>
            </a:fld>
            <a:endParaRPr lang="en-US"/>
          </a:p>
        </p:txBody>
      </p:sp>
    </p:spTree>
    <p:extLst>
      <p:ext uri="{BB962C8B-B14F-4D97-AF65-F5344CB8AC3E}">
        <p14:creationId xmlns:p14="http://schemas.microsoft.com/office/powerpoint/2010/main" val="166797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 </a:t>
            </a:r>
          </a:p>
        </p:txBody>
      </p:sp>
      <p:sp>
        <p:nvSpPr>
          <p:cNvPr id="4" name="Slide Number Placeholder 3"/>
          <p:cNvSpPr>
            <a:spLocks noGrp="1"/>
          </p:cNvSpPr>
          <p:nvPr>
            <p:ph type="sldNum" sz="quarter" idx="10"/>
          </p:nvPr>
        </p:nvSpPr>
        <p:spPr/>
        <p:txBody>
          <a:bodyPr/>
          <a:lstStyle/>
          <a:p>
            <a:fld id="{0E5004DB-29A7-42D9-B04D-29F98A92297C}" type="slidenum">
              <a:rPr lang="en-US" smtClean="0"/>
              <a:t>3</a:t>
            </a:fld>
            <a:endParaRPr lang="en-US"/>
          </a:p>
        </p:txBody>
      </p:sp>
    </p:spTree>
    <p:extLst>
      <p:ext uri="{BB962C8B-B14F-4D97-AF65-F5344CB8AC3E}">
        <p14:creationId xmlns:p14="http://schemas.microsoft.com/office/powerpoint/2010/main" val="305039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big</a:t>
            </a:r>
            <a:r>
              <a:rPr lang="en-US" baseline="0" dirty="0"/>
              <a:t> reactors– going to a new place-- tantrum</a:t>
            </a:r>
            <a:endParaRPr lang="en-US" dirty="0"/>
          </a:p>
        </p:txBody>
      </p:sp>
      <p:sp>
        <p:nvSpPr>
          <p:cNvPr id="4" name="Slide Number Placeholder 3"/>
          <p:cNvSpPr>
            <a:spLocks noGrp="1"/>
          </p:cNvSpPr>
          <p:nvPr>
            <p:ph type="sldNum" sz="quarter" idx="10"/>
          </p:nvPr>
        </p:nvSpPr>
        <p:spPr/>
        <p:txBody>
          <a:bodyPr/>
          <a:lstStyle/>
          <a:p>
            <a:fld id="{0E5004DB-29A7-42D9-B04D-29F98A92297C}" type="slidenum">
              <a:rPr lang="en-US" smtClean="0"/>
              <a:t>6</a:t>
            </a:fld>
            <a:endParaRPr lang="en-US"/>
          </a:p>
        </p:txBody>
      </p:sp>
    </p:spTree>
    <p:extLst>
      <p:ext uri="{BB962C8B-B14F-4D97-AF65-F5344CB8AC3E}">
        <p14:creationId xmlns:p14="http://schemas.microsoft.com/office/powerpoint/2010/main" val="74123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Gabe/Max–</a:t>
            </a:r>
            <a:r>
              <a:rPr lang="en-US" baseline="0" dirty="0"/>
              <a:t> lost sibling, parents preoccupied– seeking attention, bottomless pit of need</a:t>
            </a:r>
            <a:endParaRPr lang="en-US" dirty="0"/>
          </a:p>
        </p:txBody>
      </p:sp>
      <p:sp>
        <p:nvSpPr>
          <p:cNvPr id="4" name="Slide Number Placeholder 3"/>
          <p:cNvSpPr>
            <a:spLocks noGrp="1"/>
          </p:cNvSpPr>
          <p:nvPr>
            <p:ph type="sldNum" sz="quarter" idx="10"/>
          </p:nvPr>
        </p:nvSpPr>
        <p:spPr/>
        <p:txBody>
          <a:bodyPr/>
          <a:lstStyle/>
          <a:p>
            <a:fld id="{0E5004DB-29A7-42D9-B04D-29F98A92297C}" type="slidenum">
              <a:rPr lang="en-US" smtClean="0"/>
              <a:t>7</a:t>
            </a:fld>
            <a:endParaRPr lang="en-US"/>
          </a:p>
        </p:txBody>
      </p:sp>
    </p:spTree>
    <p:extLst>
      <p:ext uri="{BB962C8B-B14F-4D97-AF65-F5344CB8AC3E}">
        <p14:creationId xmlns:p14="http://schemas.microsoft.com/office/powerpoint/2010/main" val="426846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5D7C13-A682-40C0-9514-C553A842F2B7}"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6649981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5D7C13-A682-40C0-9514-C553A842F2B7}"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45903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5D7C13-A682-40C0-9514-C553A842F2B7}"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10011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5D7C13-A682-40C0-9514-C553A842F2B7}"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1A9F-2BB9-4B83-A2F9-CC38AC77A7B0}"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20275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5D7C13-A682-40C0-9514-C553A842F2B7}"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18616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B5D7C13-A682-40C0-9514-C553A842F2B7}"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31810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B5D7C13-A682-40C0-9514-C553A842F2B7}"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2915399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D7C13-A682-40C0-9514-C553A842F2B7}"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507775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D7C13-A682-40C0-9514-C553A842F2B7}"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110858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D7C13-A682-40C0-9514-C553A842F2B7}"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218434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5D7C13-A682-40C0-9514-C553A842F2B7}"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63116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5D7C13-A682-40C0-9514-C553A842F2B7}"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94160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5D7C13-A682-40C0-9514-C553A842F2B7}"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2507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5D7C13-A682-40C0-9514-C553A842F2B7}"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419729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D7C13-A682-40C0-9514-C553A842F2B7}"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369419769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5D7C13-A682-40C0-9514-C553A842F2B7}"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291281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5D7C13-A682-40C0-9514-C553A842F2B7}"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1A9F-2BB9-4B83-A2F9-CC38AC77A7B0}" type="slidenum">
              <a:rPr lang="en-US" smtClean="0"/>
              <a:t>‹#›</a:t>
            </a:fld>
            <a:endParaRPr lang="en-US"/>
          </a:p>
        </p:txBody>
      </p:sp>
    </p:spTree>
    <p:extLst>
      <p:ext uri="{BB962C8B-B14F-4D97-AF65-F5344CB8AC3E}">
        <p14:creationId xmlns:p14="http://schemas.microsoft.com/office/powerpoint/2010/main" val="178937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B5D7C13-A682-40C0-9514-C553A842F2B7}" type="datetimeFigureOut">
              <a:rPr lang="en-US" smtClean="0"/>
              <a:t>11/23/2020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1001A9F-2BB9-4B83-A2F9-CC38AC77A7B0}" type="slidenum">
              <a:rPr lang="en-US" smtClean="0"/>
              <a:t>‹#›</a:t>
            </a:fld>
            <a:endParaRPr lang="en-US"/>
          </a:p>
        </p:txBody>
      </p:sp>
    </p:spTree>
    <p:extLst>
      <p:ext uri="{BB962C8B-B14F-4D97-AF65-F5344CB8AC3E}">
        <p14:creationId xmlns:p14="http://schemas.microsoft.com/office/powerpoint/2010/main" val="871942610"/>
      </p:ext>
    </p:extLst>
  </p:cSld>
  <p:clrMap bg1="dk1" tx1="lt1" bg2="dk2" tx2="lt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clerner92762@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1999"/>
            <a:ext cx="7848600" cy="2438401"/>
          </a:xfrm>
        </p:spPr>
        <p:txBody>
          <a:bodyPr>
            <a:normAutofit fontScale="90000"/>
          </a:bodyPr>
          <a:lstStyle/>
          <a:p>
            <a:pPr algn="ctr"/>
            <a:br>
              <a:rPr lang="en-US" sz="4900" b="1" dirty="0"/>
            </a:br>
            <a:r>
              <a:rPr lang="en-US" sz="4400" b="1" dirty="0"/>
              <a:t>Responding Empathically and Effectively</a:t>
            </a:r>
            <a:br>
              <a:rPr lang="en-US" sz="4400" b="1" dirty="0"/>
            </a:br>
            <a:r>
              <a:rPr lang="en-US" sz="4400" b="1" dirty="0"/>
              <a:t>to Challenging Behaviors</a:t>
            </a:r>
            <a:br>
              <a:rPr lang="en-US" sz="4000" b="1" dirty="0"/>
            </a:br>
            <a:br>
              <a:rPr lang="en-US" sz="4000" b="1" dirty="0"/>
            </a:br>
            <a:endParaRPr lang="en-US" sz="4000" b="1" dirty="0"/>
          </a:p>
        </p:txBody>
      </p:sp>
      <p:sp>
        <p:nvSpPr>
          <p:cNvPr id="3" name="Subtitle 2"/>
          <p:cNvSpPr>
            <a:spLocks noGrp="1"/>
          </p:cNvSpPr>
          <p:nvPr>
            <p:ph type="subTitle" idx="1"/>
          </p:nvPr>
        </p:nvSpPr>
        <p:spPr>
          <a:xfrm>
            <a:off x="685800" y="4191000"/>
            <a:ext cx="6461760" cy="1447800"/>
          </a:xfrm>
        </p:spPr>
        <p:txBody>
          <a:bodyPr>
            <a:normAutofit fontScale="25000" lnSpcReduction="20000"/>
          </a:bodyPr>
          <a:lstStyle/>
          <a:p>
            <a:endParaRPr lang="en-US" dirty="0"/>
          </a:p>
          <a:p>
            <a:r>
              <a:rPr lang="en-US" sz="10400" dirty="0"/>
              <a:t>Claire Lerner, LICSW</a:t>
            </a:r>
          </a:p>
          <a:p>
            <a:r>
              <a:rPr lang="en-US" sz="10400" dirty="0"/>
              <a:t>Child Development Specialist</a:t>
            </a:r>
          </a:p>
          <a:p>
            <a:r>
              <a:rPr lang="en-US" sz="10400" dirty="0">
                <a:hlinkClick r:id="rId2"/>
              </a:rPr>
              <a:t>clerner92762@gmail.com</a:t>
            </a:r>
            <a:endParaRPr lang="en-US" sz="10400" dirty="0"/>
          </a:p>
          <a:p>
            <a:r>
              <a:rPr lang="en-US" sz="10400" dirty="0"/>
              <a:t>301-452-1886</a:t>
            </a:r>
          </a:p>
        </p:txBody>
      </p:sp>
    </p:spTree>
    <p:extLst>
      <p:ext uri="{BB962C8B-B14F-4D97-AF65-F5344CB8AC3E}">
        <p14:creationId xmlns:p14="http://schemas.microsoft.com/office/powerpoint/2010/main" val="185727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2">
                    <a:lumMod val="75000"/>
                  </a:schemeClr>
                </a:solidFill>
              </a:rPr>
              <a:t>Children under age 5 have very little self-regulation</a:t>
            </a:r>
            <a:endParaRPr lang="en-US" dirty="0">
              <a:solidFill>
                <a:schemeClr val="accent2">
                  <a:lumMod val="75000"/>
                </a:schemeClr>
              </a:solidFill>
            </a:endParaRPr>
          </a:p>
        </p:txBody>
      </p:sp>
      <p:sp>
        <p:nvSpPr>
          <p:cNvPr id="3" name="Content Placeholder 2"/>
          <p:cNvSpPr>
            <a:spLocks noGrp="1"/>
          </p:cNvSpPr>
          <p:nvPr>
            <p:ph idx="1"/>
          </p:nvPr>
        </p:nvSpPr>
        <p:spPr>
          <a:xfrm>
            <a:off x="457200" y="2286000"/>
            <a:ext cx="4724400" cy="4114800"/>
          </a:xfrm>
        </p:spPr>
        <p:txBody>
          <a:bodyPr>
            <a:normAutofit lnSpcReduction="10000"/>
          </a:bodyPr>
          <a:lstStyle/>
          <a:p>
            <a:r>
              <a:rPr lang="en-US" dirty="0"/>
              <a:t>The ability to exert control over their behavior starts around age 3 and isn’t fully developed until 5-6 years.</a:t>
            </a:r>
          </a:p>
          <a:p>
            <a:endParaRPr lang="en-US" dirty="0"/>
          </a:p>
          <a:p>
            <a:r>
              <a:rPr lang="en-US" dirty="0"/>
              <a:t>Young children are driven by their emotions and impulses, not logic. The part of the brain (pre-frontal cortex) that enables children to think about their feelings, plan and problem-solve is not well-developed until around 6 years.</a:t>
            </a:r>
          </a:p>
          <a:p>
            <a:endParaRPr lang="en-US" dirty="0"/>
          </a:p>
          <a:p>
            <a:endParaRPr lang="en-US" sz="2800" dirty="0"/>
          </a:p>
        </p:txBody>
      </p:sp>
      <p:pic>
        <p:nvPicPr>
          <p:cNvPr id="4098" name="Picture 2" descr="Image result for child hitting">
            <a:extLst>
              <a:ext uri="{FF2B5EF4-FFF2-40B4-BE49-F238E27FC236}">
                <a16:creationId xmlns:a16="http://schemas.microsoft.com/office/drawing/2014/main" id="{0A5BB773-44B8-4502-9B41-4D1B06E12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895600"/>
            <a:ext cx="35052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4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b="1" dirty="0">
                <a:solidFill>
                  <a:schemeClr val="accent2">
                    <a:lumMod val="75000"/>
                  </a:schemeClr>
                </a:solidFill>
              </a:rPr>
              <a:t>Young Children are Strategic, Not Manipulative</a:t>
            </a:r>
            <a:endParaRPr lang="en-US" dirty="0">
              <a:solidFill>
                <a:schemeClr val="accent2">
                  <a:lumMod val="75000"/>
                </a:schemeClr>
              </a:solidFill>
            </a:endParaRPr>
          </a:p>
        </p:txBody>
      </p:sp>
      <p:sp>
        <p:nvSpPr>
          <p:cNvPr id="71"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948070"/>
            <a:ext cx="3579874"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mischievous child">
            <a:extLst>
              <a:ext uri="{FF2B5EF4-FFF2-40B4-BE49-F238E27FC236}">
                <a16:creationId xmlns:a16="http://schemas.microsoft.com/office/drawing/2014/main" id="{2F1E9CDB-831C-4AE1-AAC3-F7895FF0F6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17" r="2" b="2"/>
          <a:stretch/>
        </p:blipFill>
        <p:spPr bwMode="auto">
          <a:xfrm>
            <a:off x="848379" y="2268111"/>
            <a:ext cx="3140416" cy="32560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1948069"/>
            <a:ext cx="3943349" cy="4228893"/>
          </a:xfrm>
        </p:spPr>
        <p:txBody>
          <a:bodyPr>
            <a:normAutofit/>
          </a:bodyPr>
          <a:lstStyle/>
          <a:p>
            <a:r>
              <a:rPr lang="en-US" sz="1700" dirty="0"/>
              <a:t>Children are driven to get what they want and will use any tools at their disposal that help them reach their goal.</a:t>
            </a:r>
          </a:p>
          <a:p>
            <a:endParaRPr lang="en-US" sz="1700" dirty="0"/>
          </a:p>
          <a:p>
            <a:r>
              <a:rPr lang="en-US" sz="1700" dirty="0"/>
              <a:t>They are not purposefully trying to drive you crazy. If throwing a tantrum results in extra iPad time, a later bedtime, or simply getting more of your attention, your toddler is putting 2 and 2 together, making an important assessment: “Excellent strategy! Put that one in the win column.” </a:t>
            </a:r>
          </a:p>
          <a:p>
            <a:endParaRPr lang="en-US" sz="1700" dirty="0"/>
          </a:p>
          <a:p>
            <a:r>
              <a:rPr lang="en-US" sz="1700" dirty="0"/>
              <a:t>This is not manipulation, </a:t>
            </a:r>
            <a:r>
              <a:rPr lang="en-US" sz="1700" i="1" dirty="0"/>
              <a:t>it is strategic</a:t>
            </a:r>
            <a:r>
              <a:rPr lang="en-US" sz="1700" dirty="0"/>
              <a:t>.</a:t>
            </a:r>
          </a:p>
          <a:p>
            <a:pPr lvl="0"/>
            <a:endParaRPr lang="en-US" sz="1700" dirty="0"/>
          </a:p>
          <a:p>
            <a:pPr marL="114300" lvl="0" indent="0">
              <a:buNone/>
            </a:pPr>
            <a:endParaRPr lang="en-US" sz="1700" dirty="0"/>
          </a:p>
          <a:p>
            <a:endParaRPr lang="en-US" sz="1700" dirty="0"/>
          </a:p>
        </p:txBody>
      </p:sp>
    </p:spTree>
    <p:extLst>
      <p:ext uri="{BB962C8B-B14F-4D97-AF65-F5344CB8AC3E}">
        <p14:creationId xmlns:p14="http://schemas.microsoft.com/office/powerpoint/2010/main" val="280891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B6CC-34FD-4CBB-AB38-D54B6D981E03}"/>
              </a:ext>
            </a:extLst>
          </p:cNvPr>
          <p:cNvSpPr>
            <a:spLocks noGrp="1"/>
          </p:cNvSpPr>
          <p:nvPr>
            <p:ph type="title"/>
          </p:nvPr>
        </p:nvSpPr>
        <p:spPr/>
        <p:txBody>
          <a:bodyPr>
            <a:normAutofit/>
          </a:bodyPr>
          <a:lstStyle/>
          <a:p>
            <a:pPr algn="ctr"/>
            <a:r>
              <a:rPr lang="en-US" b="1" dirty="0">
                <a:solidFill>
                  <a:srgbClr val="FF0000"/>
                </a:solidFill>
              </a:rPr>
              <a:t>	</a:t>
            </a:r>
            <a:r>
              <a:rPr lang="en-US" b="1" dirty="0">
                <a:solidFill>
                  <a:schemeClr val="accent2">
                    <a:lumMod val="75000"/>
                  </a:schemeClr>
                </a:solidFill>
              </a:rPr>
              <a:t>Feelings Are Not the Problem</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B1B6733D-A9B2-4843-B8CF-841B96ACD0A2}"/>
              </a:ext>
            </a:extLst>
          </p:cNvPr>
          <p:cNvSpPr>
            <a:spLocks noGrp="1"/>
          </p:cNvSpPr>
          <p:nvPr>
            <p:ph idx="1"/>
          </p:nvPr>
        </p:nvSpPr>
        <p:spPr>
          <a:xfrm>
            <a:off x="457200" y="2590800"/>
            <a:ext cx="4419600" cy="3810000"/>
          </a:xfrm>
        </p:spPr>
        <p:txBody>
          <a:bodyPr>
            <a:normAutofit fontScale="92500" lnSpcReduction="10000"/>
          </a:bodyPr>
          <a:lstStyle/>
          <a:p>
            <a:r>
              <a:rPr lang="en-US" dirty="0"/>
              <a:t>Feelings aren’t “right” or “wrong”, and they are not the problem. It’s what children (and we adults!) do with our feelings that can be problematic. </a:t>
            </a:r>
          </a:p>
          <a:p>
            <a:endParaRPr lang="en-US" dirty="0"/>
          </a:p>
          <a:p>
            <a:r>
              <a:rPr lang="en-US" dirty="0"/>
              <a:t>Ignoring or minimizing feelings doesn’t make the feelings go away, they just get “acted-out” through behaviors (often negative) that can lead to more stress, not less, for your child…and you.</a:t>
            </a:r>
          </a:p>
          <a:p>
            <a:endParaRPr lang="en-US" dirty="0"/>
          </a:p>
        </p:txBody>
      </p:sp>
      <p:pic>
        <p:nvPicPr>
          <p:cNvPr id="5122" name="Picture 2" descr="Image result for child crying">
            <a:extLst>
              <a:ext uri="{FF2B5EF4-FFF2-40B4-BE49-F238E27FC236}">
                <a16:creationId xmlns:a16="http://schemas.microsoft.com/office/drawing/2014/main" id="{9F123AE1-4800-409F-9FA8-B73EC37FF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871" y="1920874"/>
            <a:ext cx="304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2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rPr>
              <a:t> </a:t>
            </a:r>
            <a:r>
              <a:rPr lang="en-US" sz="4000" b="1" dirty="0">
                <a:solidFill>
                  <a:schemeClr val="accent2">
                    <a:lumMod val="75000"/>
                  </a:schemeClr>
                </a:solidFill>
              </a:rPr>
              <a:t>Don’t fear the tantrum! </a:t>
            </a:r>
            <a:br>
              <a:rPr lang="en-US" sz="4000" b="1" dirty="0">
                <a:solidFill>
                  <a:schemeClr val="accent2">
                    <a:lumMod val="75000"/>
                  </a:schemeClr>
                </a:solidFill>
              </a:rPr>
            </a:br>
            <a:r>
              <a:rPr lang="en-US" sz="3600" b="1" dirty="0">
                <a:solidFill>
                  <a:schemeClr val="accent2">
                    <a:lumMod val="75000"/>
                  </a:schemeClr>
                </a:solidFill>
              </a:rPr>
              <a:t>(Happy children are not always happy)</a:t>
            </a:r>
            <a:endParaRPr lang="en-US" sz="3600" dirty="0">
              <a:solidFill>
                <a:schemeClr val="accent2">
                  <a:lumMod val="75000"/>
                </a:schemeClr>
              </a:solidFill>
            </a:endParaRPr>
          </a:p>
        </p:txBody>
      </p:sp>
      <p:sp>
        <p:nvSpPr>
          <p:cNvPr id="3" name="Content Placeholder 2"/>
          <p:cNvSpPr>
            <a:spLocks noGrp="1"/>
          </p:cNvSpPr>
          <p:nvPr>
            <p:ph idx="1"/>
          </p:nvPr>
        </p:nvSpPr>
        <p:spPr>
          <a:xfrm>
            <a:off x="228600" y="1825624"/>
            <a:ext cx="5257800" cy="4879975"/>
          </a:xfrm>
        </p:spPr>
        <p:txBody>
          <a:bodyPr>
            <a:normAutofit fontScale="85000" lnSpcReduction="20000"/>
          </a:bodyPr>
          <a:lstStyle/>
          <a:p>
            <a:r>
              <a:rPr lang="en-US" dirty="0"/>
              <a:t>Just because a child doesn’t like a limit doesn’t mean it’s not good for him.</a:t>
            </a:r>
          </a:p>
          <a:p>
            <a:endParaRPr lang="en-US" dirty="0"/>
          </a:p>
          <a:p>
            <a:r>
              <a:rPr lang="en-US" dirty="0"/>
              <a:t>Setting and enforcing clear limits is actually quite loving. </a:t>
            </a:r>
          </a:p>
          <a:p>
            <a:endParaRPr lang="en-US" dirty="0"/>
          </a:p>
          <a:p>
            <a:r>
              <a:rPr lang="en-US" dirty="0"/>
              <a:t>Learning to accept limits leads to flexibility and the development of effective coping strategies and builds resilience.</a:t>
            </a:r>
          </a:p>
          <a:p>
            <a:endParaRPr lang="en-US" dirty="0"/>
          </a:p>
          <a:p>
            <a:r>
              <a:rPr lang="en-US" dirty="0"/>
              <a:t>Learning to deal with life’s frustrations and disappointments involves children feeling uncomfortable and unhappy at times. </a:t>
            </a:r>
          </a:p>
          <a:p>
            <a:endParaRPr lang="en-US" dirty="0"/>
          </a:p>
          <a:p>
            <a:r>
              <a:rPr lang="en-US" dirty="0"/>
              <a:t>This ability to adapt is what ultimately makes children happy and helps them be successful in the outside world. </a:t>
            </a:r>
          </a:p>
        </p:txBody>
      </p:sp>
      <p:pic>
        <p:nvPicPr>
          <p:cNvPr id="6146" name="Picture 2" descr="Image result for child tantrum">
            <a:extLst>
              <a:ext uri="{FF2B5EF4-FFF2-40B4-BE49-F238E27FC236}">
                <a16:creationId xmlns:a16="http://schemas.microsoft.com/office/drawing/2014/main" id="{BD0A6B2F-EEEA-45FA-B701-DE87FD8C9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3339084" cy="216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92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2B83-D5B8-477A-B9BA-D8D00893225B}"/>
              </a:ext>
            </a:extLst>
          </p:cNvPr>
          <p:cNvSpPr>
            <a:spLocks noGrp="1"/>
          </p:cNvSpPr>
          <p:nvPr>
            <p:ph type="title"/>
          </p:nvPr>
        </p:nvSpPr>
        <p:spPr/>
        <p:txBody>
          <a:bodyPr>
            <a:normAutofit/>
          </a:bodyPr>
          <a:lstStyle/>
          <a:p>
            <a:pPr algn="ctr"/>
            <a:r>
              <a:rPr lang="en-US" sz="3600" b="1" dirty="0">
                <a:solidFill>
                  <a:schemeClr val="accent2">
                    <a:lumMod val="75000"/>
                  </a:schemeClr>
                </a:solidFill>
              </a:rPr>
              <a:t>Don’t Assess a Limit Based on Your Child’s Reaction</a:t>
            </a:r>
            <a:r>
              <a:rPr lang="en-US" b="1" dirty="0">
                <a:solidFill>
                  <a:schemeClr val="accent2">
                    <a:lumMod val="75000"/>
                  </a:schemeClr>
                </a:solidFill>
              </a:rPr>
              <a:t> </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4763CB17-215B-41EB-B1E9-E1EC4509928D}"/>
              </a:ext>
            </a:extLst>
          </p:cNvPr>
          <p:cNvSpPr>
            <a:spLocks noGrp="1"/>
          </p:cNvSpPr>
          <p:nvPr>
            <p:ph idx="1"/>
          </p:nvPr>
        </p:nvSpPr>
        <p:spPr>
          <a:xfrm>
            <a:off x="457200" y="1905000"/>
            <a:ext cx="4495800" cy="4495800"/>
          </a:xfrm>
        </p:spPr>
        <p:txBody>
          <a:bodyPr/>
          <a:lstStyle/>
          <a:p>
            <a:r>
              <a:rPr lang="en-US" dirty="0"/>
              <a:t>Just because your child doesn’t like the limit doesn’t mean it’s not good for her. </a:t>
            </a:r>
          </a:p>
          <a:p>
            <a:endParaRPr lang="en-US" dirty="0"/>
          </a:p>
          <a:p>
            <a:r>
              <a:rPr lang="en-US" dirty="0"/>
              <a:t>Ask yourself if you think it’s a reasonable rule. If the answer is “yes”, then implement it, with the confidence that it will help your child learn to cope when she can’t have everything she wants and will help her be more flexible and adaptable. </a:t>
            </a:r>
          </a:p>
          <a:p>
            <a:endParaRPr lang="en-US" dirty="0"/>
          </a:p>
        </p:txBody>
      </p:sp>
      <p:pic>
        <p:nvPicPr>
          <p:cNvPr id="8194" name="Picture 2" descr="Image result for angry child">
            <a:extLst>
              <a:ext uri="{FF2B5EF4-FFF2-40B4-BE49-F238E27FC236}">
                <a16:creationId xmlns:a16="http://schemas.microsoft.com/office/drawing/2014/main" id="{043B6A9E-5507-457F-8188-5C2B657A9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19400"/>
            <a:ext cx="3914147"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61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8D58-EBC1-44D5-8E5D-26B16988A6EE}"/>
              </a:ext>
            </a:extLst>
          </p:cNvPr>
          <p:cNvSpPr>
            <a:spLocks noGrp="1"/>
          </p:cNvSpPr>
          <p:nvPr>
            <p:ph type="title"/>
          </p:nvPr>
        </p:nvSpPr>
        <p:spPr/>
        <p:txBody>
          <a:bodyPr>
            <a:normAutofit/>
          </a:bodyPr>
          <a:lstStyle/>
          <a:p>
            <a:pPr algn="r"/>
            <a:r>
              <a:rPr lang="en-US" sz="4000" b="1" dirty="0">
                <a:solidFill>
                  <a:schemeClr val="accent2">
                    <a:lumMod val="75000"/>
                  </a:schemeClr>
                </a:solidFill>
              </a:rPr>
              <a:t>Limits are only as effective as your ability to implement them</a:t>
            </a:r>
            <a:endParaRPr lang="en-US" sz="4000" dirty="0">
              <a:solidFill>
                <a:schemeClr val="accent2">
                  <a:lumMod val="75000"/>
                </a:schemeClr>
              </a:solidFill>
            </a:endParaRPr>
          </a:p>
        </p:txBody>
      </p:sp>
      <p:sp>
        <p:nvSpPr>
          <p:cNvPr id="3" name="Content Placeholder 2">
            <a:extLst>
              <a:ext uri="{FF2B5EF4-FFF2-40B4-BE49-F238E27FC236}">
                <a16:creationId xmlns:a16="http://schemas.microsoft.com/office/drawing/2014/main" id="{C32E1927-F034-43AE-A461-BAAB7AFFF381}"/>
              </a:ext>
            </a:extLst>
          </p:cNvPr>
          <p:cNvSpPr>
            <a:spLocks noGrp="1"/>
          </p:cNvSpPr>
          <p:nvPr>
            <p:ph idx="1"/>
          </p:nvPr>
        </p:nvSpPr>
        <p:spPr>
          <a:xfrm>
            <a:off x="457200" y="1905000"/>
            <a:ext cx="7620000" cy="1828800"/>
          </a:xfrm>
        </p:spPr>
        <p:txBody>
          <a:bodyPr>
            <a:normAutofit fontScale="92500" lnSpcReduction="20000"/>
          </a:bodyPr>
          <a:lstStyle/>
          <a:p>
            <a:r>
              <a:rPr lang="en-US" dirty="0"/>
              <a:t>They can’t be dependent on your child’s compliance or cooperation</a:t>
            </a:r>
            <a:r>
              <a:rPr lang="en-US" b="1" dirty="0"/>
              <a:t>.</a:t>
            </a:r>
            <a:r>
              <a:rPr lang="en-US" dirty="0"/>
              <a:t> </a:t>
            </a:r>
          </a:p>
          <a:p>
            <a:endParaRPr lang="en-US" dirty="0"/>
          </a:p>
          <a:p>
            <a:r>
              <a:rPr lang="en-US" dirty="0"/>
              <a:t>When you are in the position of convincing or waiting for your child to take an action to cooperate, it puts him, not you, in the driver’s seat.</a:t>
            </a:r>
          </a:p>
          <a:p>
            <a:endParaRPr lang="en-US" dirty="0"/>
          </a:p>
        </p:txBody>
      </p:sp>
      <p:pic>
        <p:nvPicPr>
          <p:cNvPr id="7170" name="Picture 2" descr="Image result for parent talking to child">
            <a:extLst>
              <a:ext uri="{FF2B5EF4-FFF2-40B4-BE49-F238E27FC236}">
                <a16:creationId xmlns:a16="http://schemas.microsoft.com/office/drawing/2014/main" id="{FA29DFD9-176F-444B-90A5-FFBE670BD6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038600"/>
            <a:ext cx="3375212" cy="268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4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52FF-EB8C-4895-89F3-1728D5D5B5B8}"/>
              </a:ext>
            </a:extLst>
          </p:cNvPr>
          <p:cNvSpPr>
            <a:spLocks noGrp="1"/>
          </p:cNvSpPr>
          <p:nvPr>
            <p:ph type="title"/>
          </p:nvPr>
        </p:nvSpPr>
        <p:spPr>
          <a:xfrm>
            <a:off x="628650" y="365126"/>
            <a:ext cx="7886700" cy="1325563"/>
          </a:xfrm>
        </p:spPr>
        <p:txBody>
          <a:bodyPr/>
          <a:lstStyle/>
          <a:p>
            <a:pPr algn="ctr"/>
            <a:r>
              <a:rPr lang="en-US">
                <a:solidFill>
                  <a:schemeClr val="accent2">
                    <a:lumMod val="75000"/>
                  </a:schemeClr>
                </a:solidFill>
              </a:rPr>
              <a:t>Explain But Don’t Justify Limits</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5A42C855-F79B-4C48-92A2-B58605EB7E8B}"/>
              </a:ext>
            </a:extLst>
          </p:cNvPr>
          <p:cNvSpPr>
            <a:spLocks noGrp="1"/>
          </p:cNvSpPr>
          <p:nvPr>
            <p:ph idx="1"/>
          </p:nvPr>
        </p:nvSpPr>
        <p:spPr>
          <a:xfrm>
            <a:off x="1066800" y="2286000"/>
            <a:ext cx="2235430" cy="2855566"/>
          </a:xfrm>
        </p:spPr>
        <p:txBody>
          <a:bodyPr/>
          <a:lstStyle/>
          <a:p>
            <a:r>
              <a:rPr lang="en-US" dirty="0"/>
              <a:t>Be sure to communicate to your child that you don’t expect her to like or agree with your limits.</a:t>
            </a:r>
          </a:p>
          <a:p>
            <a:endParaRPr lang="en-US" dirty="0"/>
          </a:p>
          <a:p>
            <a:endParaRPr lang="en-US" dirty="0"/>
          </a:p>
          <a:p>
            <a:endParaRPr lang="en-US" dirty="0"/>
          </a:p>
        </p:txBody>
      </p:sp>
      <p:pic>
        <p:nvPicPr>
          <p:cNvPr id="1026" name="Picture 2" descr="Image result for parent talking to child">
            <a:extLst>
              <a:ext uri="{FF2B5EF4-FFF2-40B4-BE49-F238E27FC236}">
                <a16:creationId xmlns:a16="http://schemas.microsoft.com/office/drawing/2014/main" id="{F248A24F-B00D-402F-A6C0-A69E4D6DD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09800"/>
            <a:ext cx="4724400"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98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E60D-1344-4B1F-97EF-F8112ECC6A32}"/>
              </a:ext>
            </a:extLst>
          </p:cNvPr>
          <p:cNvSpPr>
            <a:spLocks noGrp="1"/>
          </p:cNvSpPr>
          <p:nvPr>
            <p:ph type="title"/>
          </p:nvPr>
        </p:nvSpPr>
        <p:spPr/>
        <p:txBody>
          <a:bodyPr>
            <a:normAutofit fontScale="90000"/>
          </a:bodyPr>
          <a:lstStyle/>
          <a:p>
            <a:pPr algn="ctr"/>
            <a:r>
              <a:rPr lang="en-US" sz="3400" b="1" dirty="0">
                <a:solidFill>
                  <a:schemeClr val="accent2">
                    <a:lumMod val="75000"/>
                  </a:schemeClr>
                </a:solidFill>
              </a:rPr>
              <a:t>Offer Acceptable Choices with Natural Consequences (vs rewards) </a:t>
            </a:r>
            <a:r>
              <a:rPr lang="en-US" sz="3400" b="1" i="1" dirty="0">
                <a:solidFill>
                  <a:schemeClr val="accent2">
                    <a:lumMod val="75000"/>
                  </a:schemeClr>
                </a:solidFill>
              </a:rPr>
              <a:t>That You Can Implement/Control</a:t>
            </a:r>
            <a:r>
              <a:rPr lang="en-US" sz="3400" b="1" dirty="0">
                <a:solidFill>
                  <a:schemeClr val="accent2">
                    <a:lumMod val="75000"/>
                  </a:schemeClr>
                </a:solidFill>
              </a:rPr>
              <a:t> </a:t>
            </a:r>
            <a:endParaRPr lang="en-US" sz="3400" dirty="0">
              <a:solidFill>
                <a:schemeClr val="accent2">
                  <a:lumMod val="75000"/>
                </a:schemeClr>
              </a:solidFill>
            </a:endParaRPr>
          </a:p>
        </p:txBody>
      </p:sp>
      <p:sp>
        <p:nvSpPr>
          <p:cNvPr id="3" name="Content Placeholder 2">
            <a:extLst>
              <a:ext uri="{FF2B5EF4-FFF2-40B4-BE49-F238E27FC236}">
                <a16:creationId xmlns:a16="http://schemas.microsoft.com/office/drawing/2014/main" id="{631B3042-7378-44A5-A49E-AE1D2C1E6401}"/>
              </a:ext>
            </a:extLst>
          </p:cNvPr>
          <p:cNvSpPr>
            <a:spLocks noGrp="1"/>
          </p:cNvSpPr>
          <p:nvPr>
            <p:ph idx="1"/>
          </p:nvPr>
        </p:nvSpPr>
        <p:spPr>
          <a:xfrm>
            <a:off x="457200" y="2057400"/>
            <a:ext cx="7620000" cy="4343400"/>
          </a:xfrm>
        </p:spPr>
        <p:txBody>
          <a:bodyPr>
            <a:normAutofit fontScale="92500" lnSpcReduction="10000"/>
          </a:bodyPr>
          <a:lstStyle/>
          <a:p>
            <a:pPr lvl="0" fontAlgn="base"/>
            <a:r>
              <a:rPr lang="en-US" dirty="0"/>
              <a:t>“You have two great choices; if you can stay in your room—no gate has to go up; if you choose to come out of your room, we’ll put up the gate to help you stay in your room and get yourself to sleep.” </a:t>
            </a:r>
          </a:p>
          <a:p>
            <a:pPr lvl="0" fontAlgn="base"/>
            <a:endParaRPr lang="en-US" dirty="0"/>
          </a:p>
          <a:p>
            <a:pPr lvl="0" fontAlgn="base"/>
            <a:r>
              <a:rPr lang="en-US" dirty="0"/>
              <a:t>“You can give me the iPad when time is up today and have it again tomorrow for your 30 minutes; or I will take it from you and there won’t be iPad time tomorrow.” </a:t>
            </a:r>
          </a:p>
          <a:p>
            <a:pPr lvl="0" fontAlgn="base"/>
            <a:endParaRPr lang="en-US" dirty="0"/>
          </a:p>
          <a:p>
            <a:pPr lvl="0" fontAlgn="base"/>
            <a:r>
              <a:rPr lang="en-US" dirty="0"/>
              <a:t>“You can eat your breakfast during the 20 minutes we have at the table together; if you choose not to eat during that time, then we can pack it up in this special container and you can take it with you to school if you get hungry.”</a:t>
            </a:r>
          </a:p>
          <a:p>
            <a:endParaRPr lang="en-US" dirty="0"/>
          </a:p>
        </p:txBody>
      </p:sp>
    </p:spTree>
    <p:extLst>
      <p:ext uri="{BB962C8B-B14F-4D97-AF65-F5344CB8AC3E}">
        <p14:creationId xmlns:p14="http://schemas.microsoft.com/office/powerpoint/2010/main" val="251529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3E67-8266-4D33-96B4-641396B2A469}"/>
              </a:ext>
            </a:extLst>
          </p:cNvPr>
          <p:cNvSpPr>
            <a:spLocks noGrp="1"/>
          </p:cNvSpPr>
          <p:nvPr>
            <p:ph type="title"/>
          </p:nvPr>
        </p:nvSpPr>
        <p:spPr/>
        <p:txBody>
          <a:bodyPr>
            <a:normAutofit/>
          </a:bodyPr>
          <a:lstStyle/>
          <a:p>
            <a:pPr algn="ctr"/>
            <a:r>
              <a:rPr lang="en-US" sz="3600" b="1" dirty="0">
                <a:solidFill>
                  <a:schemeClr val="accent2">
                    <a:lumMod val="75000"/>
                  </a:schemeClr>
                </a:solidFill>
              </a:rPr>
              <a:t>Tone Matters: Use an upbeat, positive tone when you set limits </a:t>
            </a:r>
            <a:endParaRPr lang="en-US" sz="3600" dirty="0">
              <a:solidFill>
                <a:schemeClr val="accent2">
                  <a:lumMod val="75000"/>
                </a:schemeClr>
              </a:solidFill>
            </a:endParaRPr>
          </a:p>
        </p:txBody>
      </p:sp>
      <p:sp>
        <p:nvSpPr>
          <p:cNvPr id="3" name="Content Placeholder 2">
            <a:extLst>
              <a:ext uri="{FF2B5EF4-FFF2-40B4-BE49-F238E27FC236}">
                <a16:creationId xmlns:a16="http://schemas.microsoft.com/office/drawing/2014/main" id="{DAB0105A-DA43-408A-B3D2-EA617918AD48}"/>
              </a:ext>
            </a:extLst>
          </p:cNvPr>
          <p:cNvSpPr>
            <a:spLocks noGrp="1"/>
          </p:cNvSpPr>
          <p:nvPr>
            <p:ph idx="1"/>
          </p:nvPr>
        </p:nvSpPr>
        <p:spPr>
          <a:xfrm>
            <a:off x="840000" y="1825625"/>
            <a:ext cx="4646400" cy="4351338"/>
          </a:xfrm>
        </p:spPr>
        <p:txBody>
          <a:bodyPr>
            <a:normAutofit fontScale="92500" lnSpcReduction="20000"/>
          </a:bodyPr>
          <a:lstStyle/>
          <a:p>
            <a:r>
              <a:rPr lang="en-US" dirty="0"/>
              <a:t>The tone and approach you use when setting limits makes a big difference. </a:t>
            </a:r>
          </a:p>
          <a:p>
            <a:endParaRPr lang="en-US" dirty="0"/>
          </a:p>
          <a:p>
            <a:r>
              <a:rPr lang="en-US" dirty="0"/>
              <a:t>Avoid being harsh, angry/annoyed: “If you don’t cooperate and stay in your room, we will put up the gate!” “It’s never enough for you! You’ve had an hour with the iPad. If you don’t give it to me now you won’t have it for a month!”  </a:t>
            </a:r>
          </a:p>
          <a:p>
            <a:endParaRPr lang="en-US" dirty="0"/>
          </a:p>
          <a:p>
            <a:r>
              <a:rPr lang="en-US" dirty="0"/>
              <a:t>These kinds of responses tend to further stress children and lead to more negativity and opposition, making it less likely they will calm and cope.  </a:t>
            </a:r>
          </a:p>
        </p:txBody>
      </p:sp>
      <p:pic>
        <p:nvPicPr>
          <p:cNvPr id="9218" name="Picture 2" descr="Image result for parent talking to child">
            <a:extLst>
              <a:ext uri="{FF2B5EF4-FFF2-40B4-BE49-F238E27FC236}">
                <a16:creationId xmlns:a16="http://schemas.microsoft.com/office/drawing/2014/main" id="{8F56A0FC-A344-4221-B6AD-54328072F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163" y="2362200"/>
            <a:ext cx="22574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9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FE9D-181C-4A49-BD0B-7D3F5AE72F25}"/>
              </a:ext>
            </a:extLst>
          </p:cNvPr>
          <p:cNvSpPr>
            <a:spLocks noGrp="1"/>
          </p:cNvSpPr>
          <p:nvPr>
            <p:ph type="title"/>
          </p:nvPr>
        </p:nvSpPr>
        <p:spPr>
          <a:xfrm>
            <a:off x="628650" y="348192"/>
            <a:ext cx="7886700" cy="1325563"/>
          </a:xfrm>
        </p:spPr>
        <p:txBody>
          <a:bodyPr>
            <a:normAutofit/>
          </a:bodyPr>
          <a:lstStyle/>
          <a:p>
            <a:r>
              <a:rPr lang="en-US" b="1">
                <a:solidFill>
                  <a:schemeClr val="accent2">
                    <a:lumMod val="75000"/>
                  </a:schemeClr>
                </a:solidFill>
              </a:rPr>
              <a:t>Don’t React to Provocative Behavior</a:t>
            </a:r>
            <a:endParaRPr lang="en-US">
              <a:solidFill>
                <a:schemeClr val="accent2">
                  <a:lumMod val="75000"/>
                </a:schemeClr>
              </a:solidFill>
            </a:endParaRPr>
          </a:p>
        </p:txBody>
      </p:sp>
      <p:sp>
        <p:nvSpPr>
          <p:cNvPr id="3" name="Content Placeholder 2">
            <a:extLst>
              <a:ext uri="{FF2B5EF4-FFF2-40B4-BE49-F238E27FC236}">
                <a16:creationId xmlns:a16="http://schemas.microsoft.com/office/drawing/2014/main" id="{87E47DE3-1DA5-4462-A152-03D9F33F7A2B}"/>
              </a:ext>
            </a:extLst>
          </p:cNvPr>
          <p:cNvSpPr>
            <a:spLocks noGrp="1"/>
          </p:cNvSpPr>
          <p:nvPr>
            <p:ph idx="1"/>
          </p:nvPr>
        </p:nvSpPr>
        <p:spPr>
          <a:xfrm>
            <a:off x="533400" y="1825625"/>
            <a:ext cx="5075464" cy="4351338"/>
          </a:xfrm>
        </p:spPr>
        <p:txBody>
          <a:bodyPr>
            <a:normAutofit/>
          </a:bodyPr>
          <a:lstStyle/>
          <a:p>
            <a:pPr marL="0" indent="0">
              <a:buNone/>
            </a:pPr>
            <a:r>
              <a:rPr lang="en-US" sz="1500" i="1" dirty="0">
                <a:gradFill>
                  <a:gsLst>
                    <a:gs pos="34000">
                      <a:schemeClr val="tx1">
                        <a:lumMod val="93000"/>
                      </a:schemeClr>
                    </a:gs>
                    <a:gs pos="0">
                      <a:schemeClr val="bg1">
                        <a:lumMod val="25000"/>
                        <a:lumOff val="75000"/>
                      </a:schemeClr>
                    </a:gs>
                    <a:gs pos="100000">
                      <a:schemeClr val="tx1"/>
                    </a:gs>
                  </a:gsLst>
                  <a:lin ang="4800000" scaled="0"/>
                </a:gradFill>
              </a:rPr>
              <a:t>I am going to lock you in your room with no food for 10 million days!—</a:t>
            </a:r>
            <a:r>
              <a:rPr lang="en-US" sz="1500" dirty="0">
                <a:gradFill>
                  <a:gsLst>
                    <a:gs pos="34000">
                      <a:schemeClr val="tx1">
                        <a:lumMod val="93000"/>
                      </a:schemeClr>
                    </a:gs>
                    <a:gs pos="0">
                      <a:schemeClr val="bg1">
                        <a:lumMod val="25000"/>
                        <a:lumOff val="75000"/>
                      </a:schemeClr>
                    </a:gs>
                    <a:gs pos="100000">
                      <a:schemeClr val="tx1"/>
                    </a:gs>
                  </a:gsLst>
                  <a:lin ang="4800000" scaled="0"/>
                </a:gradFill>
              </a:rPr>
              <a:t>Four-year-old’s response to his mom when she told him he couldn’t have a popsicle before he ate his growing foods.</a:t>
            </a:r>
            <a:r>
              <a:rPr lang="en-US" sz="1500" i="1" dirty="0">
                <a:gradFill>
                  <a:gsLst>
                    <a:gs pos="34000">
                      <a:schemeClr val="tx1">
                        <a:lumMod val="93000"/>
                      </a:schemeClr>
                    </a:gs>
                    <a:gs pos="0">
                      <a:schemeClr val="bg1">
                        <a:lumMod val="25000"/>
                        <a:lumOff val="75000"/>
                      </a:schemeClr>
                    </a:gs>
                    <a:gs pos="100000">
                      <a:schemeClr val="tx1"/>
                    </a:gs>
                  </a:gsLst>
                  <a:lin ang="4800000" scaled="0"/>
                </a:gradFill>
              </a:rPr>
              <a:t>  </a:t>
            </a:r>
            <a:endParaRPr lang="en-US" sz="1500" dirty="0">
              <a:gradFill>
                <a:gsLst>
                  <a:gs pos="34000">
                    <a:schemeClr val="tx1">
                      <a:lumMod val="93000"/>
                    </a:schemeClr>
                  </a:gs>
                  <a:gs pos="0">
                    <a:schemeClr val="bg1">
                      <a:lumMod val="25000"/>
                      <a:lumOff val="75000"/>
                    </a:schemeClr>
                  </a:gs>
                  <a:gs pos="100000">
                    <a:schemeClr val="tx1"/>
                  </a:gs>
                </a:gsLst>
                <a:lin ang="4800000" scaled="0"/>
              </a:gradFill>
            </a:endParaRPr>
          </a:p>
          <a:p>
            <a:pPr marL="0" indent="0">
              <a:buNone/>
            </a:pPr>
            <a:r>
              <a:rPr lang="en-US" sz="1500" i="1" dirty="0">
                <a:gradFill>
                  <a:gsLst>
                    <a:gs pos="34000">
                      <a:schemeClr val="tx1">
                        <a:lumMod val="93000"/>
                      </a:schemeClr>
                    </a:gs>
                    <a:gs pos="0">
                      <a:schemeClr val="bg1">
                        <a:lumMod val="25000"/>
                        <a:lumOff val="75000"/>
                      </a:schemeClr>
                    </a:gs>
                    <a:gs pos="100000">
                      <a:schemeClr val="tx1"/>
                    </a:gs>
                  </a:gsLst>
                  <a:lin ang="4800000" scaled="0"/>
                </a:gradFill>
              </a:rPr>
              <a:t>You’re a poopy, daddy face! –</a:t>
            </a:r>
            <a:r>
              <a:rPr lang="en-US" sz="1500" dirty="0">
                <a:gradFill>
                  <a:gsLst>
                    <a:gs pos="34000">
                      <a:schemeClr val="tx1">
                        <a:lumMod val="93000"/>
                      </a:schemeClr>
                    </a:gs>
                    <a:gs pos="0">
                      <a:schemeClr val="bg1">
                        <a:lumMod val="25000"/>
                        <a:lumOff val="75000"/>
                      </a:schemeClr>
                    </a:gs>
                    <a:gs pos="100000">
                      <a:schemeClr val="tx1"/>
                    </a:gs>
                  </a:gsLst>
                  <a:lin ang="4800000" scaled="0"/>
                </a:gradFill>
              </a:rPr>
              <a:t>Three-year-old’s reaction when her father took away the tablet when the timer went off, even though she was in the middle of a game.</a:t>
            </a:r>
          </a:p>
          <a:p>
            <a:endParaRPr lang="en-US" sz="1500" dirty="0">
              <a:gradFill>
                <a:gsLst>
                  <a:gs pos="34000">
                    <a:schemeClr val="tx1">
                      <a:lumMod val="93000"/>
                    </a:schemeClr>
                  </a:gs>
                  <a:gs pos="0">
                    <a:schemeClr val="bg1">
                      <a:lumMod val="25000"/>
                      <a:lumOff val="75000"/>
                    </a:schemeClr>
                  </a:gs>
                  <a:gs pos="100000">
                    <a:schemeClr val="tx1"/>
                  </a:gs>
                </a:gsLst>
                <a:lin ang="4800000" scaled="0"/>
              </a:gradFill>
            </a:endParaRPr>
          </a:p>
          <a:p>
            <a:r>
              <a:rPr lang="en-US" sz="1500" dirty="0">
                <a:gradFill>
                  <a:gsLst>
                    <a:gs pos="34000">
                      <a:schemeClr val="tx1">
                        <a:lumMod val="93000"/>
                      </a:schemeClr>
                    </a:gs>
                    <a:gs pos="0">
                      <a:schemeClr val="bg1">
                        <a:lumMod val="25000"/>
                        <a:lumOff val="75000"/>
                      </a:schemeClr>
                    </a:gs>
                    <a:gs pos="100000">
                      <a:schemeClr val="tx1"/>
                    </a:gs>
                  </a:gsLst>
                  <a:lin ang="4800000" scaled="0"/>
                </a:gradFill>
              </a:rPr>
              <a:t>Young children are unbelievably clever—they are highly skilled at tuning in to what yanks their parents’ chains.</a:t>
            </a:r>
          </a:p>
          <a:p>
            <a:endParaRPr lang="en-US" sz="1500" dirty="0">
              <a:gradFill>
                <a:gsLst>
                  <a:gs pos="34000">
                    <a:schemeClr val="tx1">
                      <a:lumMod val="93000"/>
                    </a:schemeClr>
                  </a:gs>
                  <a:gs pos="0">
                    <a:schemeClr val="bg1">
                      <a:lumMod val="25000"/>
                      <a:lumOff val="75000"/>
                    </a:schemeClr>
                  </a:gs>
                  <a:gs pos="100000">
                    <a:schemeClr val="tx1"/>
                  </a:gs>
                </a:gsLst>
                <a:lin ang="4800000" scaled="0"/>
              </a:gradFill>
            </a:endParaRPr>
          </a:p>
          <a:p>
            <a:r>
              <a:rPr lang="en-US" sz="1500" dirty="0">
                <a:gradFill>
                  <a:gsLst>
                    <a:gs pos="34000">
                      <a:schemeClr val="tx1">
                        <a:lumMod val="93000"/>
                      </a:schemeClr>
                    </a:gs>
                    <a:gs pos="0">
                      <a:schemeClr val="bg1">
                        <a:lumMod val="25000"/>
                        <a:lumOff val="75000"/>
                      </a:schemeClr>
                    </a:gs>
                    <a:gs pos="100000">
                      <a:schemeClr val="tx1"/>
                    </a:gs>
                  </a:gsLst>
                  <a:lin ang="4800000" scaled="0"/>
                </a:gradFill>
              </a:rPr>
              <a:t>Any reaction from you and reinforces the behavior, even if your response is negative. </a:t>
            </a:r>
          </a:p>
          <a:p>
            <a:endParaRPr lang="en-US" sz="1500" dirty="0">
              <a:gradFill>
                <a:gsLst>
                  <a:gs pos="34000">
                    <a:schemeClr val="tx1">
                      <a:lumMod val="93000"/>
                    </a:schemeClr>
                  </a:gs>
                  <a:gs pos="0">
                    <a:schemeClr val="bg1">
                      <a:lumMod val="25000"/>
                      <a:lumOff val="75000"/>
                    </a:schemeClr>
                  </a:gs>
                  <a:gs pos="100000">
                    <a:schemeClr val="tx1"/>
                  </a:gs>
                </a:gsLst>
                <a:lin ang="4800000" scaled="0"/>
              </a:gradFill>
            </a:endParaRPr>
          </a:p>
          <a:p>
            <a:r>
              <a:rPr lang="en-US" sz="1500" dirty="0">
                <a:gradFill>
                  <a:gsLst>
                    <a:gs pos="34000">
                      <a:schemeClr val="tx1">
                        <a:lumMod val="93000"/>
                      </a:schemeClr>
                    </a:gs>
                    <a:gs pos="0">
                      <a:schemeClr val="bg1">
                        <a:lumMod val="25000"/>
                        <a:lumOff val="75000"/>
                      </a:schemeClr>
                    </a:gs>
                    <a:gs pos="100000">
                      <a:schemeClr val="tx1"/>
                    </a:gs>
                  </a:gsLst>
                  <a:lin ang="4800000" scaled="0"/>
                </a:gradFill>
              </a:rPr>
              <a:t>The best way to respond to bait? Ignore it. This doesn’t mean you ignore your child—you just don’t engage around the provocative behavior. </a:t>
            </a:r>
          </a:p>
        </p:txBody>
      </p:sp>
      <p:pic>
        <p:nvPicPr>
          <p:cNvPr id="5" name="Picture 4" descr="A close up of a child&#10;&#10;Description automatically generated">
            <a:extLst>
              <a:ext uri="{FF2B5EF4-FFF2-40B4-BE49-F238E27FC236}">
                <a16:creationId xmlns:a16="http://schemas.microsoft.com/office/drawing/2014/main" id="{B72EAE39-CE45-4D3A-9DFA-6E6E9D0668E1}"/>
              </a:ext>
            </a:extLst>
          </p:cNvPr>
          <p:cNvPicPr>
            <a:picLocks noChangeAspect="1"/>
          </p:cNvPicPr>
          <p:nvPr/>
        </p:nvPicPr>
        <p:blipFill rotWithShape="1">
          <a:blip r:embed="rId3">
            <a:extLst>
              <a:ext uri="{28A0092B-C50C-407E-A947-70E740481C1C}">
                <a14:useLocalDpi xmlns:a14="http://schemas.microsoft.com/office/drawing/2010/main" val="0"/>
              </a:ext>
            </a:extLst>
          </a:blip>
          <a:srcRect l="4810" r="30811"/>
          <a:stretch/>
        </p:blipFill>
        <p:spPr>
          <a:xfrm>
            <a:off x="6248400" y="2514600"/>
            <a:ext cx="2516007" cy="2608668"/>
          </a:xfrm>
          <a:prstGeom prst="rect">
            <a:avLst/>
          </a:prstGeom>
        </p:spPr>
      </p:pic>
    </p:spTree>
    <p:extLst>
      <p:ext uri="{BB962C8B-B14F-4D97-AF65-F5344CB8AC3E}">
        <p14:creationId xmlns:p14="http://schemas.microsoft.com/office/powerpoint/2010/main" val="53407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03E3-490A-4FE9-B584-040F1508BA71}"/>
              </a:ext>
            </a:extLst>
          </p:cNvPr>
          <p:cNvSpPr>
            <a:spLocks noGrp="1"/>
          </p:cNvSpPr>
          <p:nvPr>
            <p:ph type="title"/>
          </p:nvPr>
        </p:nvSpPr>
        <p:spPr/>
        <p:txBody>
          <a:bodyPr>
            <a:normAutofit/>
          </a:bodyPr>
          <a:lstStyle/>
          <a:p>
            <a:pPr algn="ctr"/>
            <a:r>
              <a:rPr lang="en-US" sz="4000" b="1" dirty="0">
                <a:solidFill>
                  <a:schemeClr val="accent2">
                    <a:lumMod val="75000"/>
                  </a:schemeClr>
                </a:solidFill>
              </a:rPr>
              <a:t>Understanding Behavior</a:t>
            </a:r>
            <a:br>
              <a:rPr lang="en-US" sz="4000" dirty="0"/>
            </a:br>
            <a:endParaRPr lang="en-US" sz="4000" dirty="0"/>
          </a:p>
        </p:txBody>
      </p:sp>
      <p:pic>
        <p:nvPicPr>
          <p:cNvPr id="4" name="Picture 6" descr="j0178844">
            <a:extLst>
              <a:ext uri="{FF2B5EF4-FFF2-40B4-BE49-F238E27FC236}">
                <a16:creationId xmlns:a16="http://schemas.microsoft.com/office/drawing/2014/main" id="{DBFBF84F-FEF7-41E3-9AB0-06BA77D309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8155" y="1905000"/>
            <a:ext cx="6088341"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078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8FC7-7613-4134-AF1E-D151D2A996E2}"/>
              </a:ext>
            </a:extLst>
          </p:cNvPr>
          <p:cNvSpPr>
            <a:spLocks noGrp="1"/>
          </p:cNvSpPr>
          <p:nvPr>
            <p:ph type="title"/>
          </p:nvPr>
        </p:nvSpPr>
        <p:spPr/>
        <p:txBody>
          <a:bodyPr/>
          <a:lstStyle/>
          <a:p>
            <a:pPr algn="ctr"/>
            <a:r>
              <a:rPr lang="en-US" b="1" dirty="0">
                <a:solidFill>
                  <a:schemeClr val="accent2">
                    <a:lumMod val="75000"/>
                  </a:schemeClr>
                </a:solidFill>
              </a:rPr>
              <a:t>Use Natural Consequences</a:t>
            </a: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id="{5FF8338B-B7FE-49FB-9069-C0B3B1525FCB}"/>
              </a:ext>
            </a:extLst>
          </p:cNvPr>
          <p:cNvSpPr>
            <a:spLocks noGrp="1"/>
          </p:cNvSpPr>
          <p:nvPr>
            <p:ph idx="1"/>
          </p:nvPr>
        </p:nvSpPr>
        <p:spPr/>
        <p:txBody>
          <a:bodyPr>
            <a:normAutofit lnSpcReduction="10000"/>
          </a:bodyPr>
          <a:lstStyle/>
          <a:p>
            <a:pPr marL="0" indent="0">
              <a:buNone/>
            </a:pPr>
            <a:r>
              <a:rPr lang="en-US" dirty="0"/>
              <a:t>“If you cooperate with getting into pajamas we will have time for an extra book. If you don’t cooperate and I have to get you into your PJs by myself, then there won’t be time for an extra book.”  </a:t>
            </a:r>
          </a:p>
          <a:p>
            <a:endParaRPr lang="en-US" dirty="0"/>
          </a:p>
          <a:p>
            <a:r>
              <a:rPr lang="en-US" dirty="0"/>
              <a:t>Using the concept of extra time tends to work well in a lot of situations. When kids cooperate, it saves time and allows for more opportunities to do the things they like—extra play time, extra story or song at bedtime, etc. </a:t>
            </a:r>
          </a:p>
          <a:p>
            <a:endParaRPr lang="en-US" dirty="0"/>
          </a:p>
          <a:p>
            <a:r>
              <a:rPr lang="en-US" dirty="0"/>
              <a:t>Avoid negative consequences—taking things away—as that strategy tends to not be effective and can increase your child’s negativity.</a:t>
            </a:r>
          </a:p>
          <a:p>
            <a:endParaRPr lang="en-US" dirty="0"/>
          </a:p>
        </p:txBody>
      </p:sp>
    </p:spTree>
    <p:extLst>
      <p:ext uri="{BB962C8B-B14F-4D97-AF65-F5344CB8AC3E}">
        <p14:creationId xmlns:p14="http://schemas.microsoft.com/office/powerpoint/2010/main" val="126565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559B-643A-47F0-A7CE-02B865432191}"/>
              </a:ext>
            </a:extLst>
          </p:cNvPr>
          <p:cNvSpPr>
            <a:spLocks noGrp="1"/>
          </p:cNvSpPr>
          <p:nvPr>
            <p:ph type="title"/>
          </p:nvPr>
        </p:nvSpPr>
        <p:spPr/>
        <p:txBody>
          <a:bodyPr/>
          <a:lstStyle/>
          <a:p>
            <a:pPr algn="ctr"/>
            <a:r>
              <a:rPr lang="en-US" sz="3600" b="1" dirty="0">
                <a:solidFill>
                  <a:schemeClr val="accent2">
                    <a:lumMod val="75000"/>
                  </a:schemeClr>
                </a:solidFill>
              </a:rPr>
              <a:t>Have a Plan: </a:t>
            </a:r>
            <a:br>
              <a:rPr lang="en-US" sz="3600" b="1" dirty="0">
                <a:solidFill>
                  <a:schemeClr val="accent2">
                    <a:lumMod val="75000"/>
                  </a:schemeClr>
                </a:solidFill>
              </a:rPr>
            </a:br>
            <a:r>
              <a:rPr lang="en-US" sz="2800" b="1" dirty="0">
                <a:solidFill>
                  <a:schemeClr val="accent2">
                    <a:lumMod val="75000"/>
                  </a:schemeClr>
                </a:solidFill>
              </a:rPr>
              <a:t>Be Responsive, not Reactive </a:t>
            </a:r>
            <a:endParaRPr lang="en-US" sz="2800" dirty="0">
              <a:solidFill>
                <a:schemeClr val="accent2">
                  <a:lumMod val="75000"/>
                </a:schemeClr>
              </a:solidFill>
            </a:endParaRPr>
          </a:p>
        </p:txBody>
      </p:sp>
      <p:sp>
        <p:nvSpPr>
          <p:cNvPr id="3" name="Content Placeholder 2">
            <a:extLst>
              <a:ext uri="{FF2B5EF4-FFF2-40B4-BE49-F238E27FC236}">
                <a16:creationId xmlns:a16="http://schemas.microsoft.com/office/drawing/2014/main" id="{587D515A-693A-4E9D-BFB5-5BCC8C7C4352}"/>
              </a:ext>
            </a:extLst>
          </p:cNvPr>
          <p:cNvSpPr>
            <a:spLocks noGrp="1"/>
          </p:cNvSpPr>
          <p:nvPr>
            <p:ph idx="1"/>
          </p:nvPr>
        </p:nvSpPr>
        <p:spPr>
          <a:xfrm>
            <a:off x="457200" y="1828800"/>
            <a:ext cx="7620000" cy="4572000"/>
          </a:xfrm>
        </p:spPr>
        <p:txBody>
          <a:bodyPr>
            <a:normAutofit fontScale="92500"/>
          </a:bodyPr>
          <a:lstStyle/>
          <a:p>
            <a:r>
              <a:rPr lang="en-US" dirty="0"/>
              <a:t>Have a plan for how you will deal with challenging behaviors</a:t>
            </a:r>
          </a:p>
          <a:p>
            <a:r>
              <a:rPr lang="en-US" dirty="0"/>
              <a:t>When you don’t have a plan, that’s when things fall apart and your child starts driving the car—you’re going along for the ride. </a:t>
            </a:r>
          </a:p>
          <a:p>
            <a:r>
              <a:rPr lang="en-US" dirty="0"/>
              <a:t>Anticipate what kinds of situations get you revved up and reactive and make a plan for how to calm yourself in order to make a thoughtful decision about how to respond to your child. </a:t>
            </a:r>
          </a:p>
          <a:p>
            <a:r>
              <a:rPr lang="en-US" dirty="0"/>
              <a:t>It might mean taking a mommy/daddy time-out—gives you time to think, and provides a very powerful model for exercising self-control.</a:t>
            </a:r>
          </a:p>
          <a:p>
            <a:r>
              <a:rPr lang="en-US" dirty="0"/>
              <a:t>Also a great tool for co-parents as a way to avoid undermining each other</a:t>
            </a:r>
          </a:p>
        </p:txBody>
      </p:sp>
    </p:spTree>
    <p:extLst>
      <p:ext uri="{BB962C8B-B14F-4D97-AF65-F5344CB8AC3E}">
        <p14:creationId xmlns:p14="http://schemas.microsoft.com/office/powerpoint/2010/main" val="243386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F6E3-643F-4DC6-87A5-D7D7307B69BE}"/>
              </a:ext>
            </a:extLst>
          </p:cNvPr>
          <p:cNvSpPr>
            <a:spLocks noGrp="1"/>
          </p:cNvSpPr>
          <p:nvPr>
            <p:ph type="title"/>
          </p:nvPr>
        </p:nvSpPr>
        <p:spPr/>
        <p:txBody>
          <a:bodyPr/>
          <a:lstStyle/>
          <a:p>
            <a:pPr algn="ctr"/>
            <a:r>
              <a:rPr lang="en-US" b="1" dirty="0">
                <a:solidFill>
                  <a:schemeClr val="accent2">
                    <a:lumMod val="75000"/>
                  </a:schemeClr>
                </a:solidFill>
              </a:rPr>
              <a:t>Keep in Touch</a:t>
            </a:r>
          </a:p>
        </p:txBody>
      </p:sp>
      <p:sp>
        <p:nvSpPr>
          <p:cNvPr id="3" name="Content Placeholder 2">
            <a:extLst>
              <a:ext uri="{FF2B5EF4-FFF2-40B4-BE49-F238E27FC236}">
                <a16:creationId xmlns:a16="http://schemas.microsoft.com/office/drawing/2014/main" id="{A2567D7E-B2C9-40F3-A634-1F297B0B786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Claire Lerner, LCSW-C</a:t>
            </a:r>
          </a:p>
          <a:p>
            <a:pPr marL="0" indent="0" algn="ctr">
              <a:buNone/>
            </a:pPr>
            <a:r>
              <a:rPr lang="en-US" dirty="0"/>
              <a:t>Lernerchilddevelopment.com</a:t>
            </a:r>
          </a:p>
          <a:p>
            <a:pPr marL="0" indent="0" algn="ctr">
              <a:buNone/>
            </a:pPr>
            <a:r>
              <a:rPr lang="en-US" dirty="0"/>
              <a:t>301-452-1886</a:t>
            </a:r>
          </a:p>
          <a:p>
            <a:pPr marL="0" indent="0" algn="ctr">
              <a:buNone/>
            </a:pPr>
            <a:r>
              <a:rPr lang="en-US" dirty="0"/>
              <a:t>clerner92762@gmail.com</a:t>
            </a:r>
          </a:p>
        </p:txBody>
      </p:sp>
    </p:spTree>
    <p:extLst>
      <p:ext uri="{BB962C8B-B14F-4D97-AF65-F5344CB8AC3E}">
        <p14:creationId xmlns:p14="http://schemas.microsoft.com/office/powerpoint/2010/main" val="242829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2">
                    <a:lumMod val="75000"/>
                  </a:schemeClr>
                </a:solidFill>
              </a:rPr>
              <a:t>Behavior has meaning</a:t>
            </a:r>
          </a:p>
        </p:txBody>
      </p:sp>
      <p:sp>
        <p:nvSpPr>
          <p:cNvPr id="3" name="Content Placeholder 2"/>
          <p:cNvSpPr>
            <a:spLocks noGrp="1"/>
          </p:cNvSpPr>
          <p:nvPr>
            <p:ph idx="1"/>
          </p:nvPr>
        </p:nvSpPr>
        <p:spPr>
          <a:xfrm>
            <a:off x="457200" y="1524000"/>
            <a:ext cx="6705600" cy="5050536"/>
          </a:xfrm>
        </p:spPr>
        <p:txBody>
          <a:bodyPr>
            <a:normAutofit/>
          </a:bodyPr>
          <a:lstStyle/>
          <a:p>
            <a:pPr marL="109728" indent="0">
              <a:buNone/>
            </a:pPr>
            <a:endParaRPr lang="en-US" sz="2400" dirty="0"/>
          </a:p>
          <a:p>
            <a:pPr marL="109728" indent="0">
              <a:buNone/>
            </a:pPr>
            <a:r>
              <a:rPr lang="en-US" sz="2400" dirty="0"/>
              <a:t>Behaviors are functional</a:t>
            </a:r>
            <a:r>
              <a:rPr lang="en-US" dirty="0"/>
              <a:t>, </a:t>
            </a:r>
            <a:r>
              <a:rPr lang="en-US" sz="2400" dirty="0"/>
              <a:t>coping strategies:</a:t>
            </a:r>
          </a:p>
          <a:p>
            <a:pPr lvl="1"/>
            <a:endParaRPr lang="en-US" sz="2400" dirty="0"/>
          </a:p>
          <a:p>
            <a:pPr lvl="1"/>
            <a:r>
              <a:rPr lang="en-US" sz="2400" dirty="0"/>
              <a:t>Cling to caregivers after a loss</a:t>
            </a:r>
          </a:p>
          <a:p>
            <a:pPr lvl="1"/>
            <a:endParaRPr lang="en-US" sz="2400" dirty="0"/>
          </a:p>
          <a:p>
            <a:pPr lvl="1"/>
            <a:r>
              <a:rPr lang="en-US" sz="2400" dirty="0"/>
              <a:t>Turn inward—avoid group play in the classroom—to protect from overwhelming stimuli</a:t>
            </a:r>
          </a:p>
          <a:p>
            <a:pPr marL="411480" lvl="1" indent="0">
              <a:buNone/>
            </a:pPr>
            <a:endParaRPr lang="en-US" sz="2400" dirty="0"/>
          </a:p>
          <a:p>
            <a:pPr lvl="1"/>
            <a:r>
              <a:rPr lang="en-US" sz="2400" dirty="0"/>
              <a:t>Refuse certain foods based on overwhelming smell or texture</a:t>
            </a:r>
          </a:p>
          <a:p>
            <a:pPr lvl="1"/>
            <a:endParaRPr lang="en-US" sz="2400" dirty="0"/>
          </a:p>
          <a:p>
            <a:pPr lvl="1"/>
            <a:endParaRPr lang="en-US" sz="2400" dirty="0"/>
          </a:p>
          <a:p>
            <a:pPr marL="114300" indent="0">
              <a:buNone/>
            </a:pPr>
            <a:endParaRPr lang="en-US" sz="2600" b="1" dirty="0"/>
          </a:p>
          <a:p>
            <a:pPr lvl="1"/>
            <a:endParaRPr lang="en-US" sz="2400" dirty="0"/>
          </a:p>
        </p:txBody>
      </p:sp>
    </p:spTree>
    <p:extLst>
      <p:ext uri="{BB962C8B-B14F-4D97-AF65-F5344CB8AC3E}">
        <p14:creationId xmlns:p14="http://schemas.microsoft.com/office/powerpoint/2010/main" val="184854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AFB0-329F-40A9-88CC-79EC1CAAAFC2}"/>
              </a:ext>
            </a:extLst>
          </p:cNvPr>
          <p:cNvSpPr>
            <a:spLocks noGrp="1"/>
          </p:cNvSpPr>
          <p:nvPr>
            <p:ph type="title"/>
          </p:nvPr>
        </p:nvSpPr>
        <p:spPr>
          <a:xfrm>
            <a:off x="628650" y="365126"/>
            <a:ext cx="7886700" cy="1325563"/>
          </a:xfrm>
        </p:spPr>
        <p:txBody>
          <a:bodyPr/>
          <a:lstStyle/>
          <a:p>
            <a:pPr algn="ctr"/>
            <a:r>
              <a:rPr lang="en-US" b="1">
                <a:solidFill>
                  <a:schemeClr val="accent2">
                    <a:lumMod val="75000"/>
                  </a:schemeClr>
                </a:solidFill>
              </a:rPr>
              <a:t>Key Factors that Influence Behavior </a:t>
            </a:r>
            <a:endParaRPr lang="en-US" b="1" dirty="0">
              <a:solidFill>
                <a:schemeClr val="accent2">
                  <a:lumMod val="75000"/>
                </a:schemeClr>
              </a:solidFill>
            </a:endParaRPr>
          </a:p>
        </p:txBody>
      </p:sp>
      <p:sp>
        <p:nvSpPr>
          <p:cNvPr id="3" name="Content Placeholder 2">
            <a:extLst>
              <a:ext uri="{FF2B5EF4-FFF2-40B4-BE49-F238E27FC236}">
                <a16:creationId xmlns:a16="http://schemas.microsoft.com/office/drawing/2014/main" id="{580B7B3A-C3D8-42D4-AF88-8093EA597280}"/>
              </a:ext>
            </a:extLst>
          </p:cNvPr>
          <p:cNvSpPr>
            <a:spLocks noGrp="1"/>
          </p:cNvSpPr>
          <p:nvPr>
            <p:ph idx="1"/>
          </p:nvPr>
        </p:nvSpPr>
        <p:spPr>
          <a:xfrm>
            <a:off x="840000" y="1825625"/>
            <a:ext cx="3579600" cy="4351338"/>
          </a:xfrm>
        </p:spPr>
        <p:txBody>
          <a:bodyPr>
            <a:normAutofit/>
          </a:bodyPr>
          <a:lstStyle/>
          <a:p>
            <a:r>
              <a:rPr lang="en-US" sz="3000"/>
              <a:t>Age and Stage of Development</a:t>
            </a:r>
          </a:p>
          <a:p>
            <a:endParaRPr lang="en-US" sz="3000"/>
          </a:p>
          <a:p>
            <a:endParaRPr lang="en-US" sz="3000"/>
          </a:p>
          <a:p>
            <a:r>
              <a:rPr lang="en-US" sz="3000"/>
              <a:t>Temperament</a:t>
            </a:r>
          </a:p>
          <a:p>
            <a:endParaRPr lang="en-US" sz="3000"/>
          </a:p>
          <a:p>
            <a:endParaRPr lang="en-US" sz="3000"/>
          </a:p>
          <a:p>
            <a:r>
              <a:rPr lang="en-US" sz="3000"/>
              <a:t>Context</a:t>
            </a:r>
            <a:endParaRPr lang="en-US" sz="3000" dirty="0"/>
          </a:p>
        </p:txBody>
      </p:sp>
      <p:sp>
        <p:nvSpPr>
          <p:cNvPr id="4" name="AutoShape 2" descr="Image result for child upset">
            <a:extLst>
              <a:ext uri="{FF2B5EF4-FFF2-40B4-BE49-F238E27FC236}">
                <a16:creationId xmlns:a16="http://schemas.microsoft.com/office/drawing/2014/main" id="{4A053E9E-6962-4A4D-9718-DEF619E6CFE1}"/>
              </a:ext>
            </a:extLst>
          </p:cNvPr>
          <p:cNvSpPr>
            <a:spLocks noChangeAspect="1" noChangeArrowheads="1"/>
          </p:cNvSpPr>
          <p:nvPr/>
        </p:nvSpPr>
        <p:spPr bwMode="auto">
          <a:xfrm>
            <a:off x="4419600" y="3276600"/>
            <a:ext cx="14215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mage result for child upset">
            <a:extLst>
              <a:ext uri="{FF2B5EF4-FFF2-40B4-BE49-F238E27FC236}">
                <a16:creationId xmlns:a16="http://schemas.microsoft.com/office/drawing/2014/main" id="{AEB1BC71-AA6E-4A18-8093-5194F93C8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537222"/>
            <a:ext cx="4819456" cy="321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b="1" dirty="0">
                <a:solidFill>
                  <a:schemeClr val="accent2">
                    <a:lumMod val="75000"/>
                  </a:schemeClr>
                </a:solidFill>
              </a:rPr>
              <a:t>Age and Stage of Development</a:t>
            </a:r>
          </a:p>
        </p:txBody>
      </p:sp>
      <p:sp>
        <p:nvSpPr>
          <p:cNvPr id="3" name="Content Placeholder 2"/>
          <p:cNvSpPr>
            <a:spLocks noGrp="1"/>
          </p:cNvSpPr>
          <p:nvPr>
            <p:ph idx="1"/>
          </p:nvPr>
        </p:nvSpPr>
        <p:spPr/>
        <p:txBody>
          <a:bodyPr>
            <a:normAutofit lnSpcReduction="10000"/>
          </a:bodyPr>
          <a:lstStyle/>
          <a:p>
            <a:endParaRPr lang="en-US" sz="2800" dirty="0"/>
          </a:p>
          <a:p>
            <a:r>
              <a:rPr lang="en-US" sz="2800" dirty="0"/>
              <a:t>Where is child at developmentally? Separation issues? Need for control?</a:t>
            </a:r>
          </a:p>
          <a:p>
            <a:endParaRPr lang="en-US" sz="2800" dirty="0"/>
          </a:p>
          <a:p>
            <a:r>
              <a:rPr lang="en-US" sz="2800" dirty="0"/>
              <a:t>Important to be grounded in what is typical to expect at each age and stage</a:t>
            </a:r>
          </a:p>
          <a:p>
            <a:endParaRPr lang="en-US" sz="2800" dirty="0"/>
          </a:p>
          <a:p>
            <a:r>
              <a:rPr lang="en-US" sz="2800" dirty="0"/>
              <a:t>Unrealistic expectations can lead to frustration for parent and child, and to ineffective discipline strategies.</a:t>
            </a:r>
          </a:p>
          <a:p>
            <a:endParaRPr lang="en-US" sz="2800" dirty="0"/>
          </a:p>
        </p:txBody>
      </p:sp>
    </p:spTree>
    <p:extLst>
      <p:ext uri="{BB962C8B-B14F-4D97-AF65-F5344CB8AC3E}">
        <p14:creationId xmlns:p14="http://schemas.microsoft.com/office/powerpoint/2010/main" val="175298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 </a:t>
            </a:r>
            <a:r>
              <a:rPr lang="en-US" b="1" dirty="0">
                <a:solidFill>
                  <a:schemeClr val="accent2">
                    <a:lumMod val="75000"/>
                  </a:schemeClr>
                </a:solidFill>
              </a:rPr>
              <a:t>Temperament</a:t>
            </a:r>
          </a:p>
        </p:txBody>
      </p:sp>
      <p:sp>
        <p:nvSpPr>
          <p:cNvPr id="3" name="Content Placeholder 2"/>
          <p:cNvSpPr>
            <a:spLocks noGrp="1"/>
          </p:cNvSpPr>
          <p:nvPr>
            <p:ph idx="1"/>
          </p:nvPr>
        </p:nvSpPr>
        <p:spPr>
          <a:xfrm>
            <a:off x="457200" y="1828800"/>
            <a:ext cx="7772400" cy="4800600"/>
          </a:xfrm>
        </p:spPr>
        <p:txBody>
          <a:bodyPr>
            <a:normAutofit lnSpcReduction="10000"/>
          </a:bodyPr>
          <a:lstStyle/>
          <a:p>
            <a:pPr marL="109728" indent="0">
              <a:buNone/>
            </a:pPr>
            <a:endParaRPr lang="en-US" sz="3200" b="1" dirty="0"/>
          </a:p>
          <a:p>
            <a:pPr marL="109728" indent="0">
              <a:buNone/>
            </a:pPr>
            <a:r>
              <a:rPr lang="en-US" sz="3200" b="1" dirty="0"/>
              <a:t>Temperament:</a:t>
            </a:r>
            <a:r>
              <a:rPr lang="en-US" sz="3200" dirty="0"/>
              <a:t>  A child’s approach to the world can make it easier or harder for him/her to develop self-control.  </a:t>
            </a:r>
          </a:p>
          <a:p>
            <a:pPr marL="109728" indent="0">
              <a:buNone/>
            </a:pPr>
            <a:endParaRPr lang="en-US" sz="3200" dirty="0"/>
          </a:p>
          <a:p>
            <a:pPr lvl="1"/>
            <a:r>
              <a:rPr lang="en-US" sz="2800" dirty="0"/>
              <a:t>Go-with-the-flow </a:t>
            </a:r>
            <a:r>
              <a:rPr lang="en-US" sz="2800" dirty="0" err="1"/>
              <a:t>vs</a:t>
            </a:r>
            <a:r>
              <a:rPr lang="en-US" sz="2800" dirty="0"/>
              <a:t> highly reactive</a:t>
            </a:r>
          </a:p>
          <a:p>
            <a:pPr marL="452628" lvl="1" indent="0">
              <a:buNone/>
            </a:pPr>
            <a:endParaRPr lang="en-US" sz="2800" dirty="0"/>
          </a:p>
          <a:p>
            <a:pPr lvl="1"/>
            <a:r>
              <a:rPr lang="en-US" sz="2800" dirty="0"/>
              <a:t>Adaptable vs. slow-to-warm up</a:t>
            </a:r>
          </a:p>
          <a:p>
            <a:pPr lvl="1"/>
            <a:endParaRPr lang="en-US" sz="2800" dirty="0"/>
          </a:p>
          <a:p>
            <a:pPr lvl="1"/>
            <a:r>
              <a:rPr lang="en-US" sz="2800" dirty="0"/>
              <a:t>Sensory Threshold: over or under-responsive to sensory input</a:t>
            </a:r>
          </a:p>
          <a:p>
            <a:endParaRPr lang="en-US" sz="3200" dirty="0"/>
          </a:p>
          <a:p>
            <a:endParaRPr lang="en-US" dirty="0"/>
          </a:p>
          <a:p>
            <a:endParaRPr lang="en-US" dirty="0"/>
          </a:p>
        </p:txBody>
      </p:sp>
    </p:spTree>
    <p:extLst>
      <p:ext uri="{BB962C8B-B14F-4D97-AF65-F5344CB8AC3E}">
        <p14:creationId xmlns:p14="http://schemas.microsoft.com/office/powerpoint/2010/main" val="354995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b="1">
                <a:solidFill>
                  <a:schemeClr val="accent2">
                    <a:lumMod val="75000"/>
                  </a:schemeClr>
                </a:solidFill>
              </a:rPr>
              <a:t>Context</a:t>
            </a:r>
            <a:endParaRPr lang="en-US" b="1" dirty="0">
              <a:solidFill>
                <a:schemeClr val="accent2">
                  <a:lumMod val="75000"/>
                </a:schemeClr>
              </a:solidFill>
            </a:endParaRPr>
          </a:p>
        </p:txBody>
      </p:sp>
      <p:sp>
        <p:nvSpPr>
          <p:cNvPr id="3" name="Content Placeholder 2"/>
          <p:cNvSpPr>
            <a:spLocks noGrp="1"/>
          </p:cNvSpPr>
          <p:nvPr>
            <p:ph idx="1"/>
          </p:nvPr>
        </p:nvSpPr>
        <p:spPr>
          <a:xfrm>
            <a:off x="457200" y="1631731"/>
            <a:ext cx="4800600" cy="4800600"/>
          </a:xfrm>
        </p:spPr>
        <p:txBody>
          <a:bodyPr>
            <a:normAutofit fontScale="92500" lnSpcReduction="10000"/>
          </a:bodyPr>
          <a:lstStyle/>
          <a:p>
            <a:endParaRPr lang="en-US" sz="3200"/>
          </a:p>
          <a:p>
            <a:r>
              <a:rPr lang="en-US" sz="3200"/>
              <a:t>What is going on in the child’s world has an impact on his/her behavior. </a:t>
            </a:r>
          </a:p>
          <a:p>
            <a:pPr marL="114300" indent="0">
              <a:buNone/>
            </a:pPr>
            <a:r>
              <a:rPr lang="en-US" sz="3200"/>
              <a:t> </a:t>
            </a:r>
          </a:p>
          <a:p>
            <a:r>
              <a:rPr lang="en-US" sz="3200"/>
              <a:t>Any changes—a move, new sibling, a parent out of town,  the loss of a pet, grandma coming to visit, even when positive can be stressful for a young child. </a:t>
            </a:r>
          </a:p>
          <a:p>
            <a:endParaRPr lang="en-US" dirty="0"/>
          </a:p>
        </p:txBody>
      </p:sp>
      <p:pic>
        <p:nvPicPr>
          <p:cNvPr id="3074" name="Picture 2" descr="Image result for child with baby">
            <a:extLst>
              <a:ext uri="{FF2B5EF4-FFF2-40B4-BE49-F238E27FC236}">
                <a16:creationId xmlns:a16="http://schemas.microsoft.com/office/drawing/2014/main" id="{239A789B-4A33-4621-911F-CFDE7463E0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971800"/>
            <a:ext cx="3428999" cy="192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6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0397-4183-42DC-8C69-F1D066A3C44C}"/>
              </a:ext>
            </a:extLst>
          </p:cNvPr>
          <p:cNvSpPr>
            <a:spLocks noGrp="1"/>
          </p:cNvSpPr>
          <p:nvPr>
            <p:ph type="ctrTitle"/>
          </p:nvPr>
        </p:nvSpPr>
        <p:spPr/>
        <p:txBody>
          <a:bodyPr>
            <a:normAutofit fontScale="90000"/>
          </a:bodyPr>
          <a:lstStyle/>
          <a:p>
            <a:r>
              <a:rPr lang="en-US" dirty="0"/>
              <a:t>Guiding Principles</a:t>
            </a:r>
            <a:br>
              <a:rPr lang="en-US" dirty="0"/>
            </a:br>
            <a:endParaRPr lang="en-US" dirty="0"/>
          </a:p>
        </p:txBody>
      </p:sp>
      <p:sp>
        <p:nvSpPr>
          <p:cNvPr id="3" name="Subtitle 2">
            <a:extLst>
              <a:ext uri="{FF2B5EF4-FFF2-40B4-BE49-F238E27FC236}">
                <a16:creationId xmlns:a16="http://schemas.microsoft.com/office/drawing/2014/main" id="{85E10A18-CF39-470B-B4E6-F8F77F5768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110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lumMod val="75000"/>
                  </a:schemeClr>
                </a:solidFill>
              </a:rPr>
              <a:t>Children are Not Misbehaving on Purpose</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endParaRPr lang="en-US" dirty="0"/>
          </a:p>
          <a:p>
            <a:r>
              <a:rPr lang="en-US" dirty="0"/>
              <a:t>Some coping strategies may not acceptable or appropriate</a:t>
            </a:r>
          </a:p>
          <a:p>
            <a:endParaRPr lang="en-US" dirty="0"/>
          </a:p>
          <a:p>
            <a:pPr lvl="2"/>
            <a:r>
              <a:rPr lang="en-US" sz="2200" dirty="0"/>
              <a:t>Bite to keep others at a distance because it feels uncomfortable when children invade their space. </a:t>
            </a:r>
          </a:p>
          <a:p>
            <a:pPr lvl="2"/>
            <a:endParaRPr lang="en-US" sz="2200" dirty="0"/>
          </a:p>
          <a:p>
            <a:pPr lvl="2"/>
            <a:r>
              <a:rPr lang="en-US" sz="2200" dirty="0"/>
              <a:t>Tantrums are successful in getting their way so rely on this tool</a:t>
            </a:r>
          </a:p>
          <a:p>
            <a:pPr lvl="2"/>
            <a:endParaRPr lang="en-US" dirty="0"/>
          </a:p>
          <a:p>
            <a:endParaRPr lang="en-US" dirty="0"/>
          </a:p>
          <a:p>
            <a:r>
              <a:rPr lang="en-US" dirty="0"/>
              <a:t>But children are not intentionally being “bad”</a:t>
            </a:r>
          </a:p>
          <a:p>
            <a:endParaRPr lang="en-US" sz="2800" dirty="0"/>
          </a:p>
        </p:txBody>
      </p:sp>
    </p:spTree>
    <p:extLst>
      <p:ext uri="{BB962C8B-B14F-4D97-AF65-F5344CB8AC3E}">
        <p14:creationId xmlns:p14="http://schemas.microsoft.com/office/powerpoint/2010/main" val="353005229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623FFDDB05C4BAB90BB209AAAC369" ma:contentTypeVersion="12" ma:contentTypeDescription="Create a new document." ma:contentTypeScope="" ma:versionID="7736e3ec0e122a179d02883a28ac541c">
  <xsd:schema xmlns:xsd="http://www.w3.org/2001/XMLSchema" xmlns:xs="http://www.w3.org/2001/XMLSchema" xmlns:p="http://schemas.microsoft.com/office/2006/metadata/properties" xmlns:ns2="5c512184-45dc-4b04-8af6-6b189c6422d9" xmlns:ns3="55e5994f-cb72-4b8a-97e5-3a0f1b8798c6" targetNamespace="http://schemas.microsoft.com/office/2006/metadata/properties" ma:root="true" ma:fieldsID="d597db6acaae05d588cf212f543fb44d" ns2:_="" ns3:_="">
    <xsd:import namespace="5c512184-45dc-4b04-8af6-6b189c6422d9"/>
    <xsd:import namespace="55e5994f-cb72-4b8a-97e5-3a0f1b8798c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12184-45dc-4b04-8af6-6b189c6422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e5994f-cb72-4b8a-97e5-3a0f1b8798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7FA821-60EE-442E-ACF3-911A25C095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512184-45dc-4b04-8af6-6b189c6422d9"/>
    <ds:schemaRef ds:uri="55e5994f-cb72-4b8a-97e5-3a0f1b8798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A1E8F0-9BAD-4D49-91D4-46EA974B5D15}">
  <ds:schemaRefs>
    <ds:schemaRef ds:uri="http://schemas.microsoft.com/sharepoint/v3/contenttype/forms"/>
  </ds:schemaRefs>
</ds:datastoreItem>
</file>

<file path=customXml/itemProps3.xml><?xml version="1.0" encoding="utf-8"?>
<ds:datastoreItem xmlns:ds="http://schemas.openxmlformats.org/officeDocument/2006/customXml" ds:itemID="{1195907F-BD6E-4646-A2DC-01EB8ACE7C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1475</Words>
  <Application>Microsoft Office PowerPoint</Application>
  <PresentationFormat>On-screen Show (4:3)</PresentationFormat>
  <Paragraphs>141</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Corbel</vt:lpstr>
      <vt:lpstr>Depth</vt:lpstr>
      <vt:lpstr> Responding Empathically and Effectively to Challenging Behaviors  </vt:lpstr>
      <vt:lpstr>Understanding Behavior </vt:lpstr>
      <vt:lpstr>Behavior has meaning</vt:lpstr>
      <vt:lpstr>Key Factors that Influence Behavior </vt:lpstr>
      <vt:lpstr>Age and Stage of Development</vt:lpstr>
      <vt:lpstr> Temperament</vt:lpstr>
      <vt:lpstr>Context</vt:lpstr>
      <vt:lpstr>Guiding Principles </vt:lpstr>
      <vt:lpstr>Children are Not Misbehaving on Purpose</vt:lpstr>
      <vt:lpstr>Children under age 5 have very little self-regulation</vt:lpstr>
      <vt:lpstr>Young Children are Strategic, Not Manipulative</vt:lpstr>
      <vt:lpstr> Feelings Are Not the Problem</vt:lpstr>
      <vt:lpstr> Don’t fear the tantrum!  (Happy children are not always happy)</vt:lpstr>
      <vt:lpstr>Don’t Assess a Limit Based on Your Child’s Reaction </vt:lpstr>
      <vt:lpstr>Limits are only as effective as your ability to implement them</vt:lpstr>
      <vt:lpstr>Explain But Don’t Justify Limits</vt:lpstr>
      <vt:lpstr>Offer Acceptable Choices with Natural Consequences (vs rewards) That You Can Implement/Control </vt:lpstr>
      <vt:lpstr>Tone Matters: Use an upbeat, positive tone when you set limits </vt:lpstr>
      <vt:lpstr>Don’t React to Provocative Behavior</vt:lpstr>
      <vt:lpstr>Use Natural Consequences</vt:lpstr>
      <vt:lpstr>Have a Plan:  Be Responsive, not Reactive </vt:lpstr>
      <vt:lpstr>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Empathically and Effectively to Challenging Behaviors</dc:title>
  <dc:creator>Claire Lerner</dc:creator>
  <cp:lastModifiedBy>Jeni Porter</cp:lastModifiedBy>
  <cp:revision>2</cp:revision>
  <dcterms:created xsi:type="dcterms:W3CDTF">2020-11-14T14:13:49Z</dcterms:created>
  <dcterms:modified xsi:type="dcterms:W3CDTF">2020-11-23T16:19:54Z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0x01010067E623FFDDB05C4BAB90BB209AAAC369</vt:lpwstr>
  </property>
</Properties>
</file>